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71" r:id="rId5"/>
    <p:sldId id="275" r:id="rId6"/>
    <p:sldId id="273" r:id="rId7"/>
    <p:sldId id="272" r:id="rId8"/>
    <p:sldId id="274" r:id="rId9"/>
    <p:sldId id="276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29C1AF"/>
    <a:srgbClr val="3CD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0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1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28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0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5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6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62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86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8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6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129-8892-4527-B9B5-28EADF5A0760}" type="datetime1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6E-4D3B-46EE-9AF0-FB58E9E24676}" type="datetime1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9CD-0126-458A-886B-6FC07AA530CC}" type="datetime1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A32-C64F-48FE-9F74-7D1FFF5C519B}" type="datetime1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CAD1-252D-44EF-B951-2C3EF1E1B8D5}" type="datetime1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9ED7-D303-4DD7-9EFB-4DEB198A20E1}" type="datetime1">
              <a:rPr lang="en-US" smtClean="0"/>
              <a:pPr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655-976F-4B60-BFD7-A21C85921715}" type="datetime1">
              <a:rPr lang="en-US" smtClean="0"/>
              <a:pPr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360-1CC1-4DCF-86A5-1A446DB958B0}" type="datetime1">
              <a:rPr lang="en-US" smtClean="0"/>
              <a:pPr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B42-CABE-4B2F-90EA-E11C6CD8DA02}" type="datetime1">
              <a:rPr lang="en-US" smtClean="0"/>
              <a:pPr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E63-69BD-458C-A5A8-C5FC19FB1F0B}" type="datetime1">
              <a:rPr lang="en-US" smtClean="0"/>
              <a:pPr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60D-8B6D-4458-A1D3-F697C06A5EBE}" type="datetime1">
              <a:rPr lang="en-US" smtClean="0"/>
              <a:pPr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0B41-2FE8-497A-8AFC-2BF5483874BC}" type="datetime1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xf9ZyZaE9Q" TargetMode="External"/><Relationship Id="rId3" Type="http://schemas.openxmlformats.org/officeDocument/2006/relationships/hyperlink" Target="http://www.physics4kids.com/files/motion_laws.html" TargetMode="External"/><Relationship Id="rId7" Type="http://schemas.openxmlformats.org/officeDocument/2006/relationships/hyperlink" Target="https://www.youtube.com/watch?v=3jVHQ8bECI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YVMlmL0BPQ" TargetMode="External"/><Relationship Id="rId5" Type="http://schemas.openxmlformats.org/officeDocument/2006/relationships/hyperlink" Target="https://www.youtube.com/watch?time_continue=370&amp;v=KvPF0cQUW7s" TargetMode="External"/><Relationship Id="rId4" Type="http://schemas.openxmlformats.org/officeDocument/2006/relationships/hyperlink" Target="https://phet.colorado.edu/en/simulation/forces-and-motion-basic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Course Name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C1AF"/>
                </a:solidFill>
              </a:rPr>
              <a:t>Newton’s </a:t>
            </a:r>
            <a:r>
              <a:rPr lang="en-US" dirty="0">
                <a:solidFill>
                  <a:srgbClr val="29C1AF"/>
                </a:solidFill>
              </a:rPr>
              <a:t>laws of motion</a:t>
            </a:r>
          </a:p>
        </p:txBody>
      </p:sp>
      <p:pic>
        <p:nvPicPr>
          <p:cNvPr id="1026" name="Picture 2" descr="F:\Dropbox\__SHARED__\_AIGROUP_SHARED_FOLDER\_ΕΡΓΑ\World-of-Physics\TEMPLATES\logo_W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929330"/>
            <a:ext cx="1378442" cy="623882"/>
          </a:xfrm>
          <a:prstGeom prst="rect">
            <a:avLst/>
          </a:prstGeom>
          <a:noFill/>
        </p:spPr>
      </p:pic>
      <p:pic>
        <p:nvPicPr>
          <p:cNvPr id="1027" name="Picture 3" descr="C:\Users\covan\Desktop\erasmus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5786454"/>
            <a:ext cx="1504968" cy="847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47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/>
              <a:t>References: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2000" dirty="0">
                <a:hlinkClick r:id="rId3"/>
              </a:rPr>
              <a:t>https://www.slideshare.net/wilsone/newtons-laws-of-motion-1949387</a:t>
            </a:r>
          </a:p>
          <a:p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://www.slideshare.net/pvnkmrksk/newtons-laws-of-motion-2587754</a:t>
            </a:r>
          </a:p>
          <a:p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://www.grc.nasa.gov/www/k-12/airplane/newton.html</a:t>
            </a:r>
          </a:p>
          <a:p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www.physics4kids.com/files/motion_laws.html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phet.colorado.edu/en/simulation/forces-and-motion-basics</a:t>
            </a:r>
            <a:r>
              <a:rPr lang="en-US" sz="2000" dirty="0" smtClean="0"/>
              <a:t> </a:t>
            </a:r>
          </a:p>
          <a:p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www.youtube.com/watch?time_continue=370&amp;v=KvPF0cQUW7s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>
                <a:hlinkClick r:id="rId6"/>
              </a:rPr>
              <a:t>https://</a:t>
            </a:r>
            <a:r>
              <a:rPr lang="en-US" sz="2000" dirty="0" smtClean="0">
                <a:hlinkClick r:id="rId6"/>
              </a:rPr>
              <a:t>www.youtube.com/watch?v=NYVMlmL0BPQ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>
                <a:hlinkClick r:id="rId7"/>
              </a:rPr>
              <a:t>https://</a:t>
            </a:r>
            <a:r>
              <a:rPr lang="en-US" sz="2000" dirty="0" smtClean="0">
                <a:hlinkClick r:id="rId7"/>
              </a:rPr>
              <a:t>www.youtube.com/watch?v=3jVHQ8bECIs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>
                <a:hlinkClick r:id="rId8"/>
              </a:rPr>
              <a:t>https://</a:t>
            </a:r>
            <a:r>
              <a:rPr lang="en-US" sz="2000" dirty="0" smtClean="0">
                <a:hlinkClick r:id="rId8"/>
              </a:rPr>
              <a:t>www.youtube.com/watch?v=Ixf9ZyZaE9Q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GB" sz="3000" dirty="0" smtClean="0"/>
              <a:t>                 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40756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Sir Isaac Newton (1642 – 1727</a:t>
            </a:r>
            <a:r>
              <a:rPr lang="en-US" sz="3000" dirty="0" smtClean="0"/>
              <a:t>) was </a:t>
            </a:r>
            <a:r>
              <a:rPr lang="en-US" sz="3000" dirty="0"/>
              <a:t>an English mathematician, astronomer, theologian, author and </a:t>
            </a:r>
            <a:r>
              <a:rPr lang="en-US" sz="3000" b="1" u="sng" dirty="0" smtClean="0"/>
              <a:t>physicist</a:t>
            </a:r>
            <a:r>
              <a:rPr lang="en-US" sz="3000" dirty="0" smtClean="0"/>
              <a:t>. 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smtClean="0"/>
              <a:t>He is regarded </a:t>
            </a:r>
            <a:r>
              <a:rPr lang="en-US" sz="3000" dirty="0"/>
              <a:t>as one of the most </a:t>
            </a:r>
            <a:r>
              <a:rPr lang="en-US" sz="3000" dirty="0" smtClean="0"/>
              <a:t>                             influential </a:t>
            </a:r>
            <a:r>
              <a:rPr lang="en-US" sz="3000" dirty="0"/>
              <a:t>scientists of all time, </a:t>
            </a:r>
            <a:r>
              <a:rPr lang="en-US" sz="3000" dirty="0" smtClean="0"/>
              <a:t>                                           and </a:t>
            </a:r>
            <a:r>
              <a:rPr lang="en-US" sz="3000" dirty="0"/>
              <a:t>a key figure in the scientific </a:t>
            </a:r>
            <a:r>
              <a:rPr lang="en-US" sz="3000" dirty="0" smtClean="0"/>
              <a:t>                     revolution.</a:t>
            </a:r>
          </a:p>
          <a:p>
            <a:pPr marL="0" indent="0">
              <a:buNone/>
            </a:pPr>
            <a:endParaRPr lang="en-GB" sz="3000" dirty="0" smtClean="0"/>
          </a:p>
          <a:p>
            <a:r>
              <a:rPr lang="en-US" sz="3000" dirty="0" smtClean="0"/>
              <a:t>Newton </a:t>
            </a:r>
            <a:r>
              <a:rPr lang="en-US" sz="3000" dirty="0"/>
              <a:t>formulated the </a:t>
            </a:r>
            <a:r>
              <a:rPr lang="en-US" sz="3000" b="1" u="sng" dirty="0"/>
              <a:t>laws of motion </a:t>
            </a:r>
            <a:r>
              <a:rPr lang="en-US" sz="3000" dirty="0"/>
              <a:t>and </a:t>
            </a:r>
            <a:r>
              <a:rPr lang="en-US" sz="3000" b="1" u="sng" dirty="0"/>
              <a:t>universal </a:t>
            </a:r>
            <a:r>
              <a:rPr lang="en-US" sz="3000" b="1" u="sng" dirty="0" smtClean="0"/>
              <a:t>gravitation</a:t>
            </a:r>
            <a:r>
              <a:rPr lang="en-US" sz="3000" dirty="0" smtClean="0"/>
              <a:t>, which has </a:t>
            </a:r>
            <a:r>
              <a:rPr lang="en-US" sz="3000" dirty="0"/>
              <a:t>dominated scientists' view of the physical </a:t>
            </a:r>
            <a:r>
              <a:rPr lang="en-US" sz="3000" dirty="0" smtClean="0"/>
              <a:t>universe</a:t>
            </a:r>
            <a:r>
              <a:rPr lang="en-US" sz="3000" dirty="0"/>
              <a:t>. </a:t>
            </a:r>
            <a:r>
              <a:rPr lang="en-US" sz="3000" dirty="0" smtClean="0"/>
              <a:t>He worked </a:t>
            </a:r>
            <a:r>
              <a:rPr lang="en-US" sz="3000" dirty="0"/>
              <a:t>out the “three laws </a:t>
            </a:r>
            <a:r>
              <a:rPr lang="en-US" sz="3000" dirty="0" smtClean="0"/>
              <a:t>of motion</a:t>
            </a:r>
            <a:r>
              <a:rPr lang="en-US" sz="3000" dirty="0"/>
              <a:t>” governing the </a:t>
            </a:r>
            <a:r>
              <a:rPr lang="en-US" sz="3000" dirty="0" smtClean="0"/>
              <a:t>movement of </a:t>
            </a:r>
            <a:r>
              <a:rPr lang="en-US" sz="3000" dirty="0"/>
              <a:t>all objects at all times an in </a:t>
            </a:r>
            <a:r>
              <a:rPr lang="en-US" sz="3000" dirty="0" smtClean="0"/>
              <a:t>all circumstances</a:t>
            </a:r>
            <a:r>
              <a:rPr lang="en-US" sz="3000" dirty="0"/>
              <a:t>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84784"/>
            <a:ext cx="1781802" cy="24540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en-US" sz="3000" b="1" u="sng" dirty="0" smtClean="0"/>
              <a:t>Newton’s 1st Law: </a:t>
            </a:r>
            <a:r>
              <a:rPr lang="en-US" sz="3000" dirty="0" smtClean="0"/>
              <a:t>An </a:t>
            </a:r>
            <a:r>
              <a:rPr lang="en-US" sz="3000" dirty="0"/>
              <a:t>object at rest will stay at rest, and an object in motion will stay in motion at constant velocity, unless acted upon by an unbalanced </a:t>
            </a:r>
            <a:r>
              <a:rPr lang="en-US" sz="3000" dirty="0" smtClean="0"/>
              <a:t>force.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b="1" u="sng" dirty="0" smtClean="0"/>
              <a:t>Newton’s 2nd Law:</a:t>
            </a:r>
            <a:r>
              <a:rPr lang="en-US" sz="3000" b="1" dirty="0" smtClean="0"/>
              <a:t> </a:t>
            </a:r>
            <a:r>
              <a:rPr lang="en-US" sz="3000" dirty="0" smtClean="0"/>
              <a:t>Force </a:t>
            </a:r>
            <a:r>
              <a:rPr lang="en-US" sz="3000" dirty="0"/>
              <a:t>equals mass times acceleration</a:t>
            </a:r>
            <a:r>
              <a:rPr lang="en-US" sz="3000" dirty="0" smtClean="0"/>
              <a:t>.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b="1" u="sng" dirty="0" smtClean="0"/>
              <a:t>Newton’s 3rd Law: </a:t>
            </a:r>
            <a:r>
              <a:rPr lang="en-US" sz="3000" dirty="0" smtClean="0"/>
              <a:t>For </a:t>
            </a:r>
            <a:r>
              <a:rPr lang="en-US" sz="3000" dirty="0"/>
              <a:t>every action there is an equal and opposite reaction</a:t>
            </a:r>
            <a:r>
              <a:rPr lang="en-US" sz="3000" dirty="0" smtClean="0"/>
              <a:t>.</a:t>
            </a:r>
            <a:endParaRPr lang="en-GB" sz="3000" dirty="0" smtClean="0"/>
          </a:p>
          <a:p>
            <a:endParaRPr lang="en-GB" sz="3000" dirty="0" smtClean="0"/>
          </a:p>
          <a:p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15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8604"/>
            <a:ext cx="8363272" cy="62407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/>
              <a:t>3rd </a:t>
            </a:r>
            <a:r>
              <a:rPr lang="en-US" sz="3000" b="1" dirty="0"/>
              <a:t>Law of </a:t>
            </a:r>
            <a:r>
              <a:rPr lang="en-US" sz="3000" b="1" dirty="0" smtClean="0"/>
              <a:t>Motion:</a:t>
            </a:r>
          </a:p>
          <a:p>
            <a:pPr marL="0" indent="0" algn="ctr">
              <a:buNone/>
            </a:pPr>
            <a:endParaRPr lang="en-US" sz="3000" dirty="0"/>
          </a:p>
          <a:p>
            <a:r>
              <a:rPr lang="en-US" sz="3000" i="1" dirty="0">
                <a:solidFill>
                  <a:schemeClr val="accent6">
                    <a:lumMod val="50000"/>
                  </a:schemeClr>
                </a:solidFill>
              </a:rPr>
              <a:t>For every action, there is an equal and opposite reaction.</a:t>
            </a:r>
            <a:endParaRPr lang="en-US" sz="3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/>
              <a:t>Whenever one object exerts a force on a second object, the second object exerts an equal and opposite force on the first.</a:t>
            </a:r>
          </a:p>
          <a:p>
            <a:pPr marL="0" indent="0">
              <a:buNone/>
            </a:pPr>
            <a:endParaRPr lang="en-GB" sz="3000" dirty="0" smtClean="0"/>
          </a:p>
          <a:p>
            <a:endParaRPr lang="en-US" sz="30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2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8604"/>
            <a:ext cx="8363272" cy="62407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/>
              <a:t>3rd </a:t>
            </a:r>
            <a:r>
              <a:rPr lang="en-US" sz="3000" b="1" dirty="0"/>
              <a:t>Law of </a:t>
            </a:r>
            <a:r>
              <a:rPr lang="en-US" sz="3000" b="1" dirty="0" smtClean="0"/>
              <a:t>Motion: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smtClean="0"/>
              <a:t>Forces </a:t>
            </a:r>
            <a:r>
              <a:rPr lang="en-US" sz="3000" dirty="0"/>
              <a:t>always come in </a:t>
            </a:r>
            <a:r>
              <a:rPr lang="en-US" sz="3000" dirty="0" smtClean="0"/>
              <a:t>pairs.</a:t>
            </a:r>
          </a:p>
          <a:p>
            <a:endParaRPr lang="en-US" sz="3000" dirty="0"/>
          </a:p>
          <a:p>
            <a:r>
              <a:rPr lang="en-US" sz="3000" dirty="0"/>
              <a:t>Action – reaction forces always act on different objects –&gt; They are not balanced</a:t>
            </a:r>
            <a:r>
              <a:rPr lang="en-US" sz="3000" dirty="0" smtClean="0"/>
              <a:t>!</a:t>
            </a:r>
          </a:p>
          <a:p>
            <a:endParaRPr lang="en-US" sz="3000" dirty="0"/>
          </a:p>
          <a:p>
            <a:r>
              <a:rPr lang="en-US" sz="3000" dirty="0"/>
              <a:t>We use action – reaction forces to change our </a:t>
            </a:r>
            <a:r>
              <a:rPr lang="en-US" sz="3000" dirty="0" smtClean="0"/>
              <a:t>motion.</a:t>
            </a:r>
            <a:endParaRPr lang="en-US" sz="3000" dirty="0"/>
          </a:p>
          <a:p>
            <a:endParaRPr lang="en-US" sz="3000" dirty="0"/>
          </a:p>
          <a:p>
            <a:endParaRPr lang="en-US" sz="3000" dirty="0" smtClean="0"/>
          </a:p>
          <a:p>
            <a:endParaRPr lang="en-US" sz="3000" dirty="0"/>
          </a:p>
          <a:p>
            <a:endParaRPr lang="en-US" sz="3000" dirty="0"/>
          </a:p>
          <a:p>
            <a:pPr marL="0" indent="0">
              <a:buNone/>
            </a:pPr>
            <a:endParaRPr lang="en-GB" sz="3000" dirty="0" smtClean="0"/>
          </a:p>
          <a:p>
            <a:endParaRPr lang="en-US" sz="30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90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/>
              <a:t>3rd </a:t>
            </a:r>
            <a:r>
              <a:rPr lang="en-US" sz="3000" b="1" dirty="0"/>
              <a:t>Law of </a:t>
            </a:r>
            <a:r>
              <a:rPr lang="en-US" sz="3000" b="1" dirty="0" smtClean="0"/>
              <a:t>Motion: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u="sng" dirty="0" smtClean="0"/>
              <a:t>Example</a:t>
            </a:r>
            <a:r>
              <a:rPr lang="en-US" sz="3000" dirty="0"/>
              <a:t>: whenever objects A and B interact with each other, they exert forces upon each other. </a:t>
            </a:r>
            <a:r>
              <a:rPr lang="en-US" sz="3000" dirty="0" smtClean="0"/>
              <a:t>                                                                                                                                                  When </a:t>
            </a:r>
            <a:r>
              <a:rPr lang="en-US" sz="3000" dirty="0"/>
              <a:t>you sit in your chair, your body </a:t>
            </a:r>
            <a:r>
              <a:rPr lang="en-US" sz="3000" dirty="0" smtClean="0"/>
              <a:t>(object A) exerts </a:t>
            </a:r>
            <a:r>
              <a:rPr lang="en-US" sz="3000" dirty="0"/>
              <a:t>a downward force on the chair </a:t>
            </a:r>
            <a:r>
              <a:rPr lang="en-US" sz="3000" dirty="0" smtClean="0"/>
              <a:t>(object B) and </a:t>
            </a:r>
            <a:r>
              <a:rPr lang="en-US" sz="3000" dirty="0"/>
              <a:t>the chair </a:t>
            </a:r>
            <a:r>
              <a:rPr lang="en-US" sz="3000" dirty="0" smtClean="0"/>
              <a:t>(object B) exerts                                              </a:t>
            </a:r>
            <a:r>
              <a:rPr lang="en-US" sz="3000" dirty="0"/>
              <a:t>an upward force on your </a:t>
            </a:r>
            <a:r>
              <a:rPr lang="en-US" sz="3000" dirty="0" smtClean="0"/>
              <a:t>                                                        body (object A</a:t>
            </a:r>
            <a:r>
              <a:rPr lang="en-US" sz="3000" dirty="0"/>
              <a:t>). These two </a:t>
            </a:r>
            <a:r>
              <a:rPr lang="en-US" sz="3000" dirty="0" smtClean="0"/>
              <a:t>                                                   forces </a:t>
            </a:r>
            <a:r>
              <a:rPr lang="en-US" sz="3000" dirty="0"/>
              <a:t>are called </a:t>
            </a:r>
            <a:r>
              <a:rPr lang="en-US" sz="3000" b="1" u="sng" dirty="0"/>
              <a:t>action </a:t>
            </a:r>
            <a:r>
              <a:rPr lang="en-US" sz="3000" b="1" u="sng" dirty="0" smtClean="0"/>
              <a:t> </a:t>
            </a:r>
            <a:r>
              <a:rPr lang="en-US" sz="3000" dirty="0" smtClean="0"/>
              <a:t>                                                           and </a:t>
            </a:r>
            <a:r>
              <a:rPr lang="en-US" sz="3000" b="1" u="sng" dirty="0"/>
              <a:t>reaction</a:t>
            </a:r>
            <a:r>
              <a:rPr lang="en-US" sz="3000" dirty="0"/>
              <a:t> forces.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2600" dirty="0"/>
          </a:p>
          <a:p>
            <a:pPr marL="971550" lvl="1" indent="-514350">
              <a:buFont typeface="+mj-lt"/>
              <a:buAutoNum type="arabicPeriod"/>
            </a:pPr>
            <a:endParaRPr lang="en-US" sz="2600" dirty="0"/>
          </a:p>
          <a:p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endParaRPr lang="en-US" sz="3000" dirty="0"/>
          </a:p>
          <a:p>
            <a:endParaRPr lang="en-GB" sz="3000" dirty="0" smtClean="0"/>
          </a:p>
          <a:p>
            <a:pPr marL="0" indent="0">
              <a:buNone/>
            </a:pPr>
            <a:endParaRPr lang="en-GB" sz="3000" dirty="0" smtClean="0"/>
          </a:p>
          <a:p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33056"/>
            <a:ext cx="26574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26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/>
              <a:t>3rd </a:t>
            </a:r>
            <a:r>
              <a:rPr lang="en-US" sz="3000" b="1" dirty="0"/>
              <a:t>Law of </a:t>
            </a:r>
            <a:r>
              <a:rPr lang="en-US" sz="3000" b="1" dirty="0" smtClean="0"/>
              <a:t>Motion: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u="sng" dirty="0" smtClean="0"/>
              <a:t>Example</a:t>
            </a:r>
            <a:r>
              <a:rPr lang="en-US" sz="3000" dirty="0"/>
              <a:t>: A hammer </a:t>
            </a:r>
            <a:r>
              <a:rPr lang="en-US" sz="3000" dirty="0" smtClean="0"/>
              <a:t>(object A) and </a:t>
            </a:r>
            <a:r>
              <a:rPr lang="en-US" sz="3000" dirty="0"/>
              <a:t>a nail </a:t>
            </a:r>
            <a:r>
              <a:rPr lang="en-US" sz="3000" dirty="0" smtClean="0"/>
              <a:t>(object B) hit </a:t>
            </a:r>
            <a:r>
              <a:rPr lang="en-US" sz="3000" dirty="0"/>
              <a:t>each other with equal force.</a:t>
            </a:r>
          </a:p>
          <a:p>
            <a:endParaRPr lang="en-GB" sz="3000" dirty="0" smtClean="0"/>
          </a:p>
          <a:p>
            <a:pPr marL="0" indent="0">
              <a:buNone/>
            </a:pPr>
            <a:endParaRPr lang="en-GB" sz="3000" dirty="0" smtClean="0"/>
          </a:p>
          <a:p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96952"/>
            <a:ext cx="5145903" cy="8267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77072"/>
            <a:ext cx="2376264" cy="25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3127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b="1" dirty="0" smtClean="0"/>
              <a:t>3rd </a:t>
            </a:r>
            <a:r>
              <a:rPr lang="en-US" sz="3000" b="1" dirty="0"/>
              <a:t>Law of </a:t>
            </a:r>
            <a:r>
              <a:rPr lang="en-US" sz="3000" b="1" dirty="0" smtClean="0"/>
              <a:t>Motion: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u="sng" dirty="0"/>
              <a:t>Other </a:t>
            </a:r>
            <a:r>
              <a:rPr lang="en-US" sz="3000" u="sng" dirty="0" smtClean="0"/>
              <a:t>examples</a:t>
            </a:r>
            <a:r>
              <a:rPr lang="en-US" sz="3000" dirty="0" smtClean="0"/>
              <a:t>:</a:t>
            </a:r>
            <a:endParaRPr lang="en-GB" sz="3000" dirty="0" smtClean="0"/>
          </a:p>
          <a:p>
            <a:pPr marL="0" indent="0">
              <a:buNone/>
            </a:pPr>
            <a:r>
              <a:rPr lang="en-GB" sz="3000" dirty="0" smtClean="0"/>
              <a:t>                 </a:t>
            </a:r>
          </a:p>
          <a:p>
            <a:pPr marL="0" indent="0">
              <a:buNone/>
            </a:pPr>
            <a:r>
              <a:rPr lang="en-GB" sz="3000" dirty="0"/>
              <a:t> </a:t>
            </a:r>
            <a:r>
              <a:rPr lang="en-GB" sz="3000" dirty="0" smtClean="0"/>
              <a:t>                        </a:t>
            </a:r>
            <a:r>
              <a:rPr lang="en-US" altLang="el-GR" sz="2800" dirty="0"/>
              <a:t>The baseball forces the bat to the left </a:t>
            </a:r>
            <a:r>
              <a:rPr lang="en-US" altLang="el-GR" sz="2800" dirty="0" smtClean="0"/>
              <a:t>                                     		  (action</a:t>
            </a:r>
            <a:r>
              <a:rPr lang="en-US" altLang="el-GR" sz="2800" dirty="0"/>
              <a:t>); the bat forces the ball to </a:t>
            </a:r>
            <a:r>
              <a:rPr lang="en-US" altLang="el-GR" sz="2800" dirty="0" smtClean="0"/>
              <a:t>the                                                        		   right (reaction</a:t>
            </a:r>
            <a:r>
              <a:rPr lang="en-US" altLang="el-GR" sz="2800" dirty="0"/>
              <a:t>). 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US" sz="3000" dirty="0"/>
              <a:t>Consider the motion of a car on </a:t>
            </a:r>
            <a:r>
              <a:rPr lang="en-US" sz="3000" dirty="0" smtClean="0"/>
              <a:t>                                         the </a:t>
            </a:r>
            <a:r>
              <a:rPr lang="en-US" sz="3000" dirty="0"/>
              <a:t>way to school. A car is </a:t>
            </a:r>
            <a:r>
              <a:rPr lang="en-US" sz="3000" dirty="0" smtClean="0"/>
              <a:t>                                              equipped </a:t>
            </a:r>
            <a:r>
              <a:rPr lang="en-US" sz="3000" dirty="0"/>
              <a:t>with wheels which spin </a:t>
            </a:r>
            <a:r>
              <a:rPr lang="en-US" sz="3000" dirty="0" smtClean="0"/>
              <a:t>                                  backwards</a:t>
            </a:r>
            <a:r>
              <a:rPr lang="en-US" sz="3000" dirty="0"/>
              <a:t>. As the wheels spin </a:t>
            </a:r>
            <a:r>
              <a:rPr lang="en-US" sz="3000" dirty="0" smtClean="0"/>
              <a:t>                                   backwards</a:t>
            </a:r>
            <a:r>
              <a:rPr lang="en-US" sz="3000" dirty="0"/>
              <a:t>, they grip the road and </a:t>
            </a:r>
            <a:r>
              <a:rPr lang="en-US" sz="3000" dirty="0" smtClean="0"/>
              <a:t>                                               push </a:t>
            </a:r>
            <a:r>
              <a:rPr lang="en-US" sz="3000" dirty="0"/>
              <a:t>the road backwards.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202780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244433"/>
            <a:ext cx="2798440" cy="149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47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/>
              <a:t>3rd </a:t>
            </a:r>
            <a:r>
              <a:rPr lang="en-US" sz="3000" b="1" dirty="0"/>
              <a:t>Law of </a:t>
            </a:r>
            <a:r>
              <a:rPr lang="en-US" sz="3000" b="1" dirty="0" smtClean="0"/>
              <a:t>Motion: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u="sng" dirty="0"/>
              <a:t>Other </a:t>
            </a:r>
            <a:r>
              <a:rPr lang="en-US" sz="3000" u="sng" dirty="0" smtClean="0"/>
              <a:t>examples</a:t>
            </a:r>
            <a:r>
              <a:rPr lang="en-US" sz="3000" dirty="0" smtClean="0"/>
              <a:t>:</a:t>
            </a:r>
            <a:endParaRPr lang="en-GB" sz="3000" dirty="0" smtClean="0"/>
          </a:p>
          <a:p>
            <a:pPr marL="0" indent="0">
              <a:buNone/>
            </a:pPr>
            <a:r>
              <a:rPr lang="en-GB" sz="3000" dirty="0" smtClean="0"/>
              <a:t>                 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26" descr="rifle/bullet                                                   0001905BMacintosh HD                   ABA78158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 b="16115"/>
          <a:stretch>
            <a:fillRect/>
          </a:stretch>
        </p:blipFill>
        <p:spPr bwMode="auto">
          <a:xfrm>
            <a:off x="4139952" y="1196752"/>
            <a:ext cx="3886200" cy="9906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1" descr="actionreaction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68" y="4865151"/>
            <a:ext cx="2032073" cy="1732201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2" descr="actionreaction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558" y="4368479"/>
            <a:ext cx="1698650" cy="230425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814"/>
            <a:ext cx="2592288" cy="1734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0" descr="actionreaction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6"/>
          <a:stretch>
            <a:fillRect/>
          </a:stretch>
        </p:blipFill>
        <p:spPr bwMode="auto">
          <a:xfrm>
            <a:off x="3016800" y="4777999"/>
            <a:ext cx="3414290" cy="148521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43730"/>
            <a:ext cx="1872208" cy="258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Volleyball players spiking and block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08" y="2333920"/>
            <a:ext cx="2772065" cy="19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02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410</Words>
  <Application>Microsoft Office PowerPoint</Application>
  <PresentationFormat>On-screen Show (4:3)</PresentationFormat>
  <Paragraphs>89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Course Name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Chris</cp:lastModifiedBy>
  <cp:revision>38</cp:revision>
  <dcterms:created xsi:type="dcterms:W3CDTF">2017-03-08T21:43:37Z</dcterms:created>
  <dcterms:modified xsi:type="dcterms:W3CDTF">2018-04-19T12:52:37Z</dcterms:modified>
</cp:coreProperties>
</file>